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bin" ContentType="application/vnd.openxmlformats-officedocument.presentationml.printerSettings"/>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5" r:id="rId5"/>
    <p:sldId id="259" r:id="rId6"/>
    <p:sldId id="260" r:id="rId7"/>
    <p:sldId id="261" r:id="rId8"/>
    <p:sldId id="262" r:id="rId9"/>
    <p:sldId id="263" r:id="rId10"/>
    <p:sldId id="264" r:id="rId11"/>
    <p:sldId id="266" r:id="rId12"/>
    <p:sldId id="267" r:id="rId13"/>
    <p:sldId id="268" r:id="rId1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37" d="100"/>
          <a:sy n="137" d="100"/>
        </p:scale>
        <p:origin x="-1704"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4" Type="http://schemas.openxmlformats.org/officeDocument/2006/relationships/slide" Target="slides/slide13.xml"/><Relationship Id="rId4" Type="http://schemas.openxmlformats.org/officeDocument/2006/relationships/slide" Target="slides/slide3.xml"/><Relationship Id="rId7" Type="http://schemas.openxmlformats.org/officeDocument/2006/relationships/slide" Target="slides/slide6.xml"/><Relationship Id="rId11" Type="http://schemas.openxmlformats.org/officeDocument/2006/relationships/slide" Target="slides/slide10.xml"/><Relationship Id="rId1" Type="http://schemas.openxmlformats.org/officeDocument/2006/relationships/slideMaster" Target="slideMasters/slideMaster1.xml"/><Relationship Id="rId6" Type="http://schemas.openxmlformats.org/officeDocument/2006/relationships/slide" Target="slides/slide5.xml"/><Relationship Id="rId16" Type="http://schemas.openxmlformats.org/officeDocument/2006/relationships/presProps" Target="presProps.xml"/><Relationship Id="rId8" Type="http://schemas.openxmlformats.org/officeDocument/2006/relationships/slide" Target="slides/slide7.xml"/><Relationship Id="rId13" Type="http://schemas.openxmlformats.org/officeDocument/2006/relationships/slide" Target="slides/slide12.xml"/><Relationship Id="rId10" Type="http://schemas.openxmlformats.org/officeDocument/2006/relationships/slide" Target="slides/slide9.xml"/><Relationship Id="rId5" Type="http://schemas.openxmlformats.org/officeDocument/2006/relationships/slide" Target="slides/slide4.xml"/><Relationship Id="rId15" Type="http://schemas.openxmlformats.org/officeDocument/2006/relationships/printerSettings" Target="printerSettings/printerSettings1.bin"/><Relationship Id="rId12" Type="http://schemas.openxmlformats.org/officeDocument/2006/relationships/slide" Target="slides/slide11.xml"/><Relationship Id="rId17" Type="http://schemas.openxmlformats.org/officeDocument/2006/relationships/viewProps" Target="viewProps.xml"/><Relationship Id="rId19" Type="http://schemas.openxmlformats.org/officeDocument/2006/relationships/tableStyles" Target="tableStyles.xml"/><Relationship Id="rId2" Type="http://schemas.openxmlformats.org/officeDocument/2006/relationships/slide" Target="slides/slide1.xml"/><Relationship Id="rId9" Type="http://schemas.openxmlformats.org/officeDocument/2006/relationships/slide" Target="slides/slide8.xml"/><Relationship Id="rId3" Type="http://schemas.openxmlformats.org/officeDocument/2006/relationships/slide" Target="slides/slide2.xml"/><Relationship Id="rId18" Type="http://schemas.openxmlformats.org/officeDocument/2006/relationships/theme" Target="theme/theme1.xml"/></Relationships>
</file>

<file path=ppt/media/image1.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977A451-EF5F-B149-A39D-7E332472D190}" type="datetimeFigureOut">
              <a:rPr lang="en-US" smtClean="0"/>
              <a:t>11/27/11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1CA3B0-3C6F-694F-AC69-A3DE1E425EF0}" type="slidenum">
              <a:rPr lang="en-US" smtClean="0"/>
              <a:t>‹#›</a:t>
            </a:fld>
            <a:endParaRPr lang="en-US"/>
          </a:p>
        </p:txBody>
      </p:sp>
    </p:spTree>
    <p:extLst>
      <p:ext uri="{BB962C8B-B14F-4D97-AF65-F5344CB8AC3E}">
        <p14:creationId xmlns:p14="http://schemas.microsoft.com/office/powerpoint/2010/main" val="2848825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977A451-EF5F-B149-A39D-7E332472D190}" type="datetimeFigureOut">
              <a:rPr lang="en-US" smtClean="0"/>
              <a:t>11/27/11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1CA3B0-3C6F-694F-AC69-A3DE1E425EF0}" type="slidenum">
              <a:rPr lang="en-US" smtClean="0"/>
              <a:t>‹#›</a:t>
            </a:fld>
            <a:endParaRPr lang="en-US"/>
          </a:p>
        </p:txBody>
      </p:sp>
    </p:spTree>
    <p:extLst>
      <p:ext uri="{BB962C8B-B14F-4D97-AF65-F5344CB8AC3E}">
        <p14:creationId xmlns:p14="http://schemas.microsoft.com/office/powerpoint/2010/main" val="19118630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977A451-EF5F-B149-A39D-7E332472D190}" type="datetimeFigureOut">
              <a:rPr lang="en-US" smtClean="0"/>
              <a:t>11/27/11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1CA3B0-3C6F-694F-AC69-A3DE1E425EF0}" type="slidenum">
              <a:rPr lang="en-US" smtClean="0"/>
              <a:t>‹#›</a:t>
            </a:fld>
            <a:endParaRPr lang="en-US"/>
          </a:p>
        </p:txBody>
      </p:sp>
    </p:spTree>
    <p:extLst>
      <p:ext uri="{BB962C8B-B14F-4D97-AF65-F5344CB8AC3E}">
        <p14:creationId xmlns:p14="http://schemas.microsoft.com/office/powerpoint/2010/main" val="4640999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977A451-EF5F-B149-A39D-7E332472D190}" type="datetimeFigureOut">
              <a:rPr lang="en-US" smtClean="0"/>
              <a:t>11/27/11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1CA3B0-3C6F-694F-AC69-A3DE1E425EF0}" type="slidenum">
              <a:rPr lang="en-US" smtClean="0"/>
              <a:t>‹#›</a:t>
            </a:fld>
            <a:endParaRPr lang="en-US"/>
          </a:p>
        </p:txBody>
      </p:sp>
    </p:spTree>
    <p:extLst>
      <p:ext uri="{BB962C8B-B14F-4D97-AF65-F5344CB8AC3E}">
        <p14:creationId xmlns:p14="http://schemas.microsoft.com/office/powerpoint/2010/main" val="17417947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977A451-EF5F-B149-A39D-7E332472D190}" type="datetimeFigureOut">
              <a:rPr lang="en-US" smtClean="0"/>
              <a:t>11/27/11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31CA3B0-3C6F-694F-AC69-A3DE1E425EF0}" type="slidenum">
              <a:rPr lang="en-US" smtClean="0"/>
              <a:t>‹#›</a:t>
            </a:fld>
            <a:endParaRPr lang="en-US"/>
          </a:p>
        </p:txBody>
      </p:sp>
    </p:spTree>
    <p:extLst>
      <p:ext uri="{BB962C8B-B14F-4D97-AF65-F5344CB8AC3E}">
        <p14:creationId xmlns:p14="http://schemas.microsoft.com/office/powerpoint/2010/main" val="40463379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977A451-EF5F-B149-A39D-7E332472D190}" type="datetimeFigureOut">
              <a:rPr lang="en-US" smtClean="0"/>
              <a:t>11/27/11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1CA3B0-3C6F-694F-AC69-A3DE1E425EF0}" type="slidenum">
              <a:rPr lang="en-US" smtClean="0"/>
              <a:t>‹#›</a:t>
            </a:fld>
            <a:endParaRPr lang="en-US"/>
          </a:p>
        </p:txBody>
      </p:sp>
    </p:spTree>
    <p:extLst>
      <p:ext uri="{BB962C8B-B14F-4D97-AF65-F5344CB8AC3E}">
        <p14:creationId xmlns:p14="http://schemas.microsoft.com/office/powerpoint/2010/main" val="13613905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977A451-EF5F-B149-A39D-7E332472D190}" type="datetimeFigureOut">
              <a:rPr lang="en-US" smtClean="0"/>
              <a:t>11/27/11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31CA3B0-3C6F-694F-AC69-A3DE1E425EF0}" type="slidenum">
              <a:rPr lang="en-US" smtClean="0"/>
              <a:t>‹#›</a:t>
            </a:fld>
            <a:endParaRPr lang="en-US"/>
          </a:p>
        </p:txBody>
      </p:sp>
    </p:spTree>
    <p:extLst>
      <p:ext uri="{BB962C8B-B14F-4D97-AF65-F5344CB8AC3E}">
        <p14:creationId xmlns:p14="http://schemas.microsoft.com/office/powerpoint/2010/main" val="8655916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977A451-EF5F-B149-A39D-7E332472D190}" type="datetimeFigureOut">
              <a:rPr lang="en-US" smtClean="0"/>
              <a:t>11/27/11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31CA3B0-3C6F-694F-AC69-A3DE1E425EF0}" type="slidenum">
              <a:rPr lang="en-US" smtClean="0"/>
              <a:t>‹#›</a:t>
            </a:fld>
            <a:endParaRPr lang="en-US"/>
          </a:p>
        </p:txBody>
      </p:sp>
    </p:spTree>
    <p:extLst>
      <p:ext uri="{BB962C8B-B14F-4D97-AF65-F5344CB8AC3E}">
        <p14:creationId xmlns:p14="http://schemas.microsoft.com/office/powerpoint/2010/main" val="35319424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977A451-EF5F-B149-A39D-7E332472D190}" type="datetimeFigureOut">
              <a:rPr lang="en-US" smtClean="0"/>
              <a:t>11/27/11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31CA3B0-3C6F-694F-AC69-A3DE1E425EF0}" type="slidenum">
              <a:rPr lang="en-US" smtClean="0"/>
              <a:t>‹#›</a:t>
            </a:fld>
            <a:endParaRPr lang="en-US"/>
          </a:p>
        </p:txBody>
      </p:sp>
    </p:spTree>
    <p:extLst>
      <p:ext uri="{BB962C8B-B14F-4D97-AF65-F5344CB8AC3E}">
        <p14:creationId xmlns:p14="http://schemas.microsoft.com/office/powerpoint/2010/main" val="16678625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977A451-EF5F-B149-A39D-7E332472D190}" type="datetimeFigureOut">
              <a:rPr lang="en-US" smtClean="0"/>
              <a:t>11/27/11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1CA3B0-3C6F-694F-AC69-A3DE1E425EF0}" type="slidenum">
              <a:rPr lang="en-US" smtClean="0"/>
              <a:t>‹#›</a:t>
            </a:fld>
            <a:endParaRPr lang="en-US"/>
          </a:p>
        </p:txBody>
      </p:sp>
    </p:spTree>
    <p:extLst>
      <p:ext uri="{BB962C8B-B14F-4D97-AF65-F5344CB8AC3E}">
        <p14:creationId xmlns:p14="http://schemas.microsoft.com/office/powerpoint/2010/main" val="1132098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977A451-EF5F-B149-A39D-7E332472D190}" type="datetimeFigureOut">
              <a:rPr lang="en-US" smtClean="0"/>
              <a:t>11/27/11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31CA3B0-3C6F-694F-AC69-A3DE1E425EF0}" type="slidenum">
              <a:rPr lang="en-US" smtClean="0"/>
              <a:t>‹#›</a:t>
            </a:fld>
            <a:endParaRPr lang="en-US"/>
          </a:p>
        </p:txBody>
      </p:sp>
    </p:spTree>
    <p:extLst>
      <p:ext uri="{BB962C8B-B14F-4D97-AF65-F5344CB8AC3E}">
        <p14:creationId xmlns:p14="http://schemas.microsoft.com/office/powerpoint/2010/main" val="174811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4" Type="http://schemas.openxmlformats.org/officeDocument/2006/relationships/slideLayout" Target="../slideLayouts/slideLayout4.xml"/><Relationship Id="rId10" Type="http://schemas.openxmlformats.org/officeDocument/2006/relationships/slideLayout" Target="../slideLayouts/slideLayout10.xml"/><Relationship Id="rId5" Type="http://schemas.openxmlformats.org/officeDocument/2006/relationships/slideLayout" Target="../slideLayouts/slideLayout5.xml"/><Relationship Id="rId7" Type="http://schemas.openxmlformats.org/officeDocument/2006/relationships/slideLayout" Target="../slideLayouts/slideLayout7.xml"/><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9" Type="http://schemas.openxmlformats.org/officeDocument/2006/relationships/slideLayout" Target="../slideLayouts/slideLayout9.xml"/><Relationship Id="rId3" Type="http://schemas.openxmlformats.org/officeDocument/2006/relationships/slideLayout" Target="../slideLayouts/slideLayout3.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77A451-EF5F-B149-A39D-7E332472D190}" type="datetimeFigureOut">
              <a:rPr lang="en-US" smtClean="0"/>
              <a:t>11/27/11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1CA3B0-3C6F-694F-AC69-A3DE1E425EF0}" type="slidenum">
              <a:rPr lang="en-US" smtClean="0"/>
              <a:t>‹#›</a:t>
            </a:fld>
            <a:endParaRPr lang="en-US"/>
          </a:p>
        </p:txBody>
      </p:sp>
    </p:spTree>
    <p:extLst>
      <p:ext uri="{BB962C8B-B14F-4D97-AF65-F5344CB8AC3E}">
        <p14:creationId xmlns:p14="http://schemas.microsoft.com/office/powerpoint/2010/main" val="13815257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Exceptions</a:t>
            </a:r>
            <a:endParaRPr lang="en-US" dirty="0"/>
          </a:p>
        </p:txBody>
      </p:sp>
      <p:sp>
        <p:nvSpPr>
          <p:cNvPr id="3" name="Subtitle 2"/>
          <p:cNvSpPr>
            <a:spLocks noGrp="1"/>
          </p:cNvSpPr>
          <p:nvPr>
            <p:ph type="subTitle" idx="1"/>
          </p:nvPr>
        </p:nvSpPr>
        <p:spPr/>
        <p:txBody>
          <a:bodyPr/>
          <a:lstStyle/>
          <a:p>
            <a:r>
              <a:rPr lang="en-US" dirty="0" smtClean="0"/>
              <a:t>Jackie Kuehn</a:t>
            </a:r>
            <a:endParaRPr lang="en-US" dirty="0"/>
          </a:p>
        </p:txBody>
      </p:sp>
    </p:spTree>
    <p:extLst>
      <p:ext uri="{BB962C8B-B14F-4D97-AF65-F5344CB8AC3E}">
        <p14:creationId xmlns:p14="http://schemas.microsoft.com/office/powerpoint/2010/main" val="24531072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Sequence of Events when </a:t>
            </a:r>
            <a:br>
              <a:rPr lang="en-US" dirty="0" smtClean="0"/>
            </a:br>
            <a:r>
              <a:rPr lang="en-US" dirty="0" smtClean="0"/>
              <a:t>an Exception Occurs</a:t>
            </a:r>
            <a:endParaRPr lang="en-US" dirty="0"/>
          </a:p>
        </p:txBody>
      </p:sp>
      <p:sp>
        <p:nvSpPr>
          <p:cNvPr id="3" name="Content Placeholder 2"/>
          <p:cNvSpPr>
            <a:spLocks noGrp="1"/>
          </p:cNvSpPr>
          <p:nvPr>
            <p:ph idx="1"/>
          </p:nvPr>
        </p:nvSpPr>
        <p:spPr/>
        <p:txBody>
          <a:bodyPr/>
          <a:lstStyle/>
          <a:p>
            <a:r>
              <a:rPr lang="en-US" dirty="0" smtClean="0"/>
              <a:t>1.  Code is executing normally outside a try block.</a:t>
            </a:r>
          </a:p>
          <a:p>
            <a:r>
              <a:rPr lang="en-US" dirty="0" smtClean="0"/>
              <a:t>2.  Control enters the try block.</a:t>
            </a:r>
          </a:p>
          <a:p>
            <a:r>
              <a:rPr lang="en-US" dirty="0" smtClean="0"/>
              <a:t>3. A statement in the try block causes an error in a member function.</a:t>
            </a:r>
          </a:p>
          <a:p>
            <a:r>
              <a:rPr lang="en-US" dirty="0" smtClean="0"/>
              <a:t>4.  The member function throws an exception.</a:t>
            </a:r>
          </a:p>
          <a:p>
            <a:r>
              <a:rPr lang="en-US" dirty="0" smtClean="0"/>
              <a:t>5. Control transfers to the exception handler (the catch block) following the try block.</a:t>
            </a:r>
            <a:endParaRPr lang="en-US" dirty="0"/>
          </a:p>
        </p:txBody>
      </p:sp>
    </p:spTree>
    <p:extLst>
      <p:ext uri="{BB962C8B-B14F-4D97-AF65-F5344CB8AC3E}">
        <p14:creationId xmlns:p14="http://schemas.microsoft.com/office/powerpoint/2010/main" val="27524964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Exceptions with Arguments</a:t>
            </a:r>
            <a:endParaRPr lang="en-US" dirty="0"/>
          </a:p>
        </p:txBody>
      </p:sp>
      <p:sp>
        <p:nvSpPr>
          <p:cNvPr id="3" name="Content Placeholder 2"/>
          <p:cNvSpPr>
            <a:spLocks noGrp="1"/>
          </p:cNvSpPr>
          <p:nvPr>
            <p:ph idx="1"/>
          </p:nvPr>
        </p:nvSpPr>
        <p:spPr/>
        <p:txBody>
          <a:bodyPr>
            <a:normAutofit fontScale="92500" lnSpcReduction="10000"/>
          </a:bodyPr>
          <a:lstStyle/>
          <a:p>
            <a:r>
              <a:rPr lang="en-US" sz="2000" dirty="0" smtClean="0"/>
              <a:t>What happens if an application needs to know more information about what caused an exception?</a:t>
            </a:r>
          </a:p>
          <a:p>
            <a:r>
              <a:rPr lang="en-US" sz="2000" dirty="0" smtClean="0"/>
              <a:t>In our example, it would help to know the value of the faulty inches.  </a:t>
            </a:r>
          </a:p>
          <a:p>
            <a:r>
              <a:rPr lang="en-US" sz="2000" dirty="0" smtClean="0"/>
              <a:t>Also, if the same exception is thrown by different member functions it would be helpful to know which of the functions was the culprit.</a:t>
            </a:r>
          </a:p>
          <a:p>
            <a:r>
              <a:rPr lang="en-US" sz="2000" dirty="0" smtClean="0"/>
              <a:t>Can you pass information from the member function, when the exception is thrown, to the application that handles it.  </a:t>
            </a:r>
            <a:r>
              <a:rPr lang="en-US" sz="2000" b="1" dirty="0" smtClean="0"/>
              <a:t>YES YOU CAN…..</a:t>
            </a:r>
          </a:p>
          <a:p>
            <a:r>
              <a:rPr lang="en-US" sz="2000" dirty="0" smtClean="0"/>
              <a:t>Throwing an exception involves not merely transferring control to the handler but also creating an object of the exception class by calling its constructor.  </a:t>
            </a:r>
            <a:r>
              <a:rPr lang="en-US" sz="2000" b="1" dirty="0"/>
              <a:t>t</a:t>
            </a:r>
            <a:r>
              <a:rPr lang="en-US" sz="2000" b="1" dirty="0" smtClean="0"/>
              <a:t>hrow </a:t>
            </a:r>
            <a:r>
              <a:rPr lang="en-US" sz="2000" b="1" dirty="0" err="1" smtClean="0"/>
              <a:t>ExceptIn</a:t>
            </a:r>
            <a:r>
              <a:rPr lang="en-US" sz="2000" b="1" dirty="0" smtClean="0"/>
              <a:t>();</a:t>
            </a:r>
          </a:p>
          <a:p>
            <a:r>
              <a:rPr lang="en-US" sz="2000" dirty="0" smtClean="0"/>
              <a:t>If we add data members to the exception class, we can initialize them when we create an exception object.</a:t>
            </a:r>
            <a:r>
              <a:rPr lang="en-US" sz="2000" dirty="0"/>
              <a:t> </a:t>
            </a:r>
            <a:r>
              <a:rPr lang="en-US" sz="2000" dirty="0" smtClean="0"/>
              <a:t> </a:t>
            </a:r>
            <a:endParaRPr lang="en-US" sz="2000" dirty="0"/>
          </a:p>
          <a:p>
            <a:r>
              <a:rPr lang="en-US" sz="2000" dirty="0" smtClean="0"/>
              <a:t>The exception handler can retrieve the data when it catches the exception.</a:t>
            </a:r>
          </a:p>
          <a:p>
            <a:r>
              <a:rPr lang="en-US" sz="2000" dirty="0" smtClean="0"/>
              <a:t>It’s like writing a message on a baseball and throwing it over the fence to your neighbor. </a:t>
            </a:r>
            <a:r>
              <a:rPr lang="en-US" sz="2000" dirty="0" smtClean="0">
                <a:sym typeface="Wingdings"/>
              </a:rPr>
              <a:t></a:t>
            </a:r>
            <a:endParaRPr lang="en-US" sz="2000" dirty="0" smtClean="0"/>
          </a:p>
        </p:txBody>
      </p:sp>
    </p:spTree>
    <p:extLst>
      <p:ext uri="{BB962C8B-B14F-4D97-AF65-F5344CB8AC3E}">
        <p14:creationId xmlns:p14="http://schemas.microsoft.com/office/powerpoint/2010/main" val="31926314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Data in an Exception Class</a:t>
            </a:r>
            <a:endParaRPr lang="en-US" dirty="0"/>
          </a:p>
        </p:txBody>
      </p:sp>
      <p:sp>
        <p:nvSpPr>
          <p:cNvPr id="3" name="Content Placeholder 2"/>
          <p:cNvSpPr>
            <a:spLocks noGrp="1"/>
          </p:cNvSpPr>
          <p:nvPr>
            <p:ph idx="1"/>
          </p:nvPr>
        </p:nvSpPr>
        <p:spPr/>
        <p:txBody>
          <a:bodyPr>
            <a:normAutofit lnSpcReduction="10000"/>
          </a:bodyPr>
          <a:lstStyle/>
          <a:p>
            <a:r>
              <a:rPr lang="en-US" sz="2000" dirty="0" smtClean="0"/>
              <a:t>Data in an exception class should be public so that it can be handled directly by the exception handler.</a:t>
            </a:r>
          </a:p>
          <a:p>
            <a:r>
              <a:rPr lang="en-US" sz="2000" dirty="0" smtClean="0"/>
              <a:t>The data value string </a:t>
            </a:r>
            <a:r>
              <a:rPr lang="en-US" sz="2000" b="1" dirty="0" smtClean="0"/>
              <a:t>origin</a:t>
            </a:r>
            <a:r>
              <a:rPr lang="en-US" sz="2000" dirty="0" smtClean="0"/>
              <a:t> will give the name of the function causing the exception.</a:t>
            </a:r>
          </a:p>
          <a:p>
            <a:r>
              <a:rPr lang="en-US" sz="2000" dirty="0" smtClean="0"/>
              <a:t>The data value </a:t>
            </a:r>
            <a:r>
              <a:rPr lang="en-US" sz="2000" dirty="0" err="1" smtClean="0"/>
              <a:t>int</a:t>
            </a:r>
            <a:r>
              <a:rPr lang="en-US" sz="2000" dirty="0" smtClean="0"/>
              <a:t> </a:t>
            </a:r>
            <a:r>
              <a:rPr lang="en-US" sz="2000" b="1" dirty="0" err="1" smtClean="0"/>
              <a:t>badInches</a:t>
            </a:r>
            <a:r>
              <a:rPr lang="en-US" sz="2000" b="1" dirty="0" smtClean="0"/>
              <a:t> </a:t>
            </a:r>
            <a:r>
              <a:rPr lang="en-US" sz="2000" dirty="0" smtClean="0"/>
              <a:t>will give the value of the data that caused the exception.</a:t>
            </a:r>
          </a:p>
          <a:p>
            <a:r>
              <a:rPr lang="en-US" sz="2000" dirty="0" smtClean="0"/>
              <a:t>The exception class was initialized in the two following ways:</a:t>
            </a:r>
          </a:p>
          <a:p>
            <a:r>
              <a:rPr lang="en-US" sz="2000" dirty="0" smtClean="0"/>
              <a:t>throw </a:t>
            </a:r>
            <a:r>
              <a:rPr lang="en-US" sz="2000" dirty="0" err="1" smtClean="0"/>
              <a:t>ExceptIn</a:t>
            </a:r>
            <a:r>
              <a:rPr lang="en-US" sz="2000" dirty="0" smtClean="0"/>
              <a:t>(“Two </a:t>
            </a:r>
            <a:r>
              <a:rPr lang="en-US" sz="2000" dirty="0" err="1" smtClean="0"/>
              <a:t>Arg</a:t>
            </a:r>
            <a:r>
              <a:rPr lang="en-US" sz="2000" dirty="0" smtClean="0"/>
              <a:t> Constructor”, inch);</a:t>
            </a:r>
          </a:p>
          <a:p>
            <a:r>
              <a:rPr lang="en-US" sz="2000" dirty="0" smtClean="0"/>
              <a:t>throw </a:t>
            </a:r>
            <a:r>
              <a:rPr lang="en-US" sz="2000" dirty="0" err="1" smtClean="0"/>
              <a:t>ExceptIn</a:t>
            </a:r>
            <a:r>
              <a:rPr lang="en-US" sz="2000" dirty="0" smtClean="0"/>
              <a:t>(“Get Length Function”, inches);</a:t>
            </a:r>
          </a:p>
          <a:p>
            <a:r>
              <a:rPr lang="en-US" sz="2000" dirty="0" smtClean="0"/>
              <a:t>Extracting data from the </a:t>
            </a:r>
            <a:r>
              <a:rPr lang="en-US" sz="2000" dirty="0" err="1" smtClean="0"/>
              <a:t>Exceptin</a:t>
            </a:r>
            <a:r>
              <a:rPr lang="en-US" sz="2000" dirty="0" smtClean="0"/>
              <a:t> object was done as follows.</a:t>
            </a:r>
          </a:p>
          <a:p>
            <a:r>
              <a:rPr lang="en-US" sz="2000" dirty="0" smtClean="0"/>
              <a:t>catch(Distance::</a:t>
            </a:r>
            <a:r>
              <a:rPr lang="en-US" sz="2000" dirty="0" err="1" smtClean="0"/>
              <a:t>Exceptin</a:t>
            </a:r>
            <a:r>
              <a:rPr lang="en-US" sz="2000" dirty="0" smtClean="0"/>
              <a:t> </a:t>
            </a:r>
            <a:r>
              <a:rPr lang="en-US" sz="2000" dirty="0" err="1" smtClean="0"/>
              <a:t>iprob</a:t>
            </a:r>
            <a:r>
              <a:rPr lang="en-US" sz="2000" dirty="0" smtClean="0"/>
              <a:t>)</a:t>
            </a:r>
          </a:p>
          <a:p>
            <a:r>
              <a:rPr lang="en-US" sz="2000" dirty="0" smtClean="0"/>
              <a:t>Programmer can access </a:t>
            </a:r>
            <a:r>
              <a:rPr lang="en-US" sz="2000" dirty="0" err="1" smtClean="0"/>
              <a:t>iprob.origin</a:t>
            </a:r>
            <a:r>
              <a:rPr lang="en-US" sz="2000" dirty="0" smtClean="0"/>
              <a:t>, the name of the culprit.</a:t>
            </a:r>
          </a:p>
          <a:p>
            <a:r>
              <a:rPr lang="en-US" sz="2000" dirty="0" smtClean="0"/>
              <a:t>Also, the applications programmer can access </a:t>
            </a:r>
            <a:r>
              <a:rPr lang="en-US" sz="2000" dirty="0" err="1" smtClean="0"/>
              <a:t>iprob.badInches</a:t>
            </a:r>
            <a:r>
              <a:rPr lang="en-US" sz="2000" dirty="0" smtClean="0"/>
              <a:t> to get the value of inches that caused the exception.</a:t>
            </a:r>
          </a:p>
          <a:p>
            <a:endParaRPr lang="en-US" dirty="0"/>
          </a:p>
        </p:txBody>
      </p:sp>
    </p:spTree>
    <p:extLst>
      <p:ext uri="{BB962C8B-B14F-4D97-AF65-F5344CB8AC3E}">
        <p14:creationId xmlns:p14="http://schemas.microsoft.com/office/powerpoint/2010/main" val="30947774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Exceptions</a:t>
            </a:r>
            <a:endParaRPr lang="en-US" dirty="0"/>
          </a:p>
        </p:txBody>
      </p:sp>
      <p:sp>
        <p:nvSpPr>
          <p:cNvPr id="3" name="Content Placeholder 2"/>
          <p:cNvSpPr>
            <a:spLocks noGrp="1"/>
          </p:cNvSpPr>
          <p:nvPr>
            <p:ph idx="1"/>
          </p:nvPr>
        </p:nvSpPr>
        <p:spPr/>
        <p:txBody>
          <a:bodyPr>
            <a:normAutofit fontScale="92500" lnSpcReduction="10000"/>
          </a:bodyPr>
          <a:lstStyle/>
          <a:p>
            <a:r>
              <a:rPr lang="en-US" sz="2400" dirty="0" smtClean="0"/>
              <a:t>An important problem solved by exceptions is that of errors in class libraries.   A library routine may discover an error, but it typically doesn’t know what to do about it.  </a:t>
            </a:r>
            <a:endParaRPr lang="en-US" sz="2400" dirty="0"/>
          </a:p>
          <a:p>
            <a:r>
              <a:rPr lang="en-US" sz="2400" dirty="0" smtClean="0"/>
              <a:t>The class library and application program are usually written by different people at different times.  Thus, it is darn helpful for the class to throw an exception, so the application programmer can do something about it.</a:t>
            </a:r>
          </a:p>
          <a:p>
            <a:r>
              <a:rPr lang="en-US" sz="2400" dirty="0" smtClean="0"/>
              <a:t>If you’re writing a class library, you should write exceptions for anything that could cause problems for the user.</a:t>
            </a:r>
          </a:p>
          <a:p>
            <a:r>
              <a:rPr lang="en-US" sz="2400" dirty="0" smtClean="0"/>
              <a:t>Exceptions should not be used for every kind of error because there is overhead involved </a:t>
            </a:r>
            <a:r>
              <a:rPr lang="en-US" sz="2400" dirty="0" smtClean="0">
                <a:sym typeface="Wingdings"/>
              </a:rPr>
              <a:t> For example, user input error that are easily detected by the program should be done with normal decision code.</a:t>
            </a:r>
            <a:endParaRPr lang="en-US" sz="2400" dirty="0" smtClean="0"/>
          </a:p>
          <a:p>
            <a:endParaRPr lang="en-US" dirty="0"/>
          </a:p>
        </p:txBody>
      </p:sp>
    </p:spTree>
    <p:extLst>
      <p:ext uri="{BB962C8B-B14F-4D97-AF65-F5344CB8AC3E}">
        <p14:creationId xmlns:p14="http://schemas.microsoft.com/office/powerpoint/2010/main" val="2352011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Use Exceptions?</a:t>
            </a:r>
            <a:endParaRPr lang="en-US" dirty="0"/>
          </a:p>
        </p:txBody>
      </p:sp>
      <p:sp>
        <p:nvSpPr>
          <p:cNvPr id="3" name="Content Placeholder 2"/>
          <p:cNvSpPr>
            <a:spLocks noGrp="1"/>
          </p:cNvSpPr>
          <p:nvPr>
            <p:ph idx="1"/>
          </p:nvPr>
        </p:nvSpPr>
        <p:spPr/>
        <p:txBody>
          <a:bodyPr>
            <a:normAutofit lnSpcReduction="10000"/>
          </a:bodyPr>
          <a:lstStyle/>
          <a:p>
            <a:r>
              <a:rPr lang="en-US" sz="1800" dirty="0" smtClean="0"/>
              <a:t>Exceptions are a systematic, object-oriented approach to handling errors generated by C++ classes.</a:t>
            </a:r>
          </a:p>
          <a:p>
            <a:r>
              <a:rPr lang="en-US" sz="1800" dirty="0" smtClean="0"/>
              <a:t>Exceptions are errors that occur at runtime.</a:t>
            </a:r>
          </a:p>
          <a:p>
            <a:r>
              <a:rPr lang="en-US" sz="1800" dirty="0" smtClean="0"/>
              <a:t>Exceptions are caused by a wide variety of </a:t>
            </a:r>
            <a:r>
              <a:rPr lang="en-US" sz="1800" b="1" dirty="0" smtClean="0"/>
              <a:t>exceptional </a:t>
            </a:r>
            <a:r>
              <a:rPr lang="en-US" sz="1800" dirty="0" smtClean="0"/>
              <a:t>circumstances:  not being able to open a file, running out of memory, trying to initialize an object with an impossible value, or using an out-of-bounds index to an array or vector.</a:t>
            </a:r>
          </a:p>
          <a:p>
            <a:r>
              <a:rPr lang="en-US" sz="1800" dirty="0" smtClean="0"/>
              <a:t>In the C language programs returned an error value.  Each time you made a call to a program, you had to check the return value.  This requires a lot of if/else and code to handle errors.</a:t>
            </a:r>
          </a:p>
          <a:p>
            <a:r>
              <a:rPr lang="en-US" sz="1800" dirty="0" smtClean="0"/>
              <a:t>In C++, the problem is more complex because errors with classes an error can occur without a function being explicitly called.  </a:t>
            </a:r>
          </a:p>
          <a:p>
            <a:r>
              <a:rPr lang="en-US" sz="1800" dirty="0" smtClean="0"/>
              <a:t>For example, class constructors are called implicitly, so there’s no return value to be checked.</a:t>
            </a:r>
          </a:p>
          <a:p>
            <a:r>
              <a:rPr lang="en-US" sz="1800" dirty="0" smtClean="0"/>
              <a:t>Things are further complicated when an application uses class libraries.  A class library and the application that makes use of it are often created by separate people.  Problems occur occur by communicating with class libraries.</a:t>
            </a:r>
          </a:p>
        </p:txBody>
      </p:sp>
    </p:spTree>
    <p:extLst>
      <p:ext uri="{BB962C8B-B14F-4D97-AF65-F5344CB8AC3E}">
        <p14:creationId xmlns:p14="http://schemas.microsoft.com/office/powerpoint/2010/main" val="24687866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Exception Syntax</a:t>
            </a:r>
            <a:endParaRPr lang="en-US" dirty="0"/>
          </a:p>
        </p:txBody>
      </p:sp>
      <p:sp>
        <p:nvSpPr>
          <p:cNvPr id="3" name="Content Placeholder 2"/>
          <p:cNvSpPr>
            <a:spLocks noGrp="1"/>
          </p:cNvSpPr>
          <p:nvPr>
            <p:ph idx="1"/>
          </p:nvPr>
        </p:nvSpPr>
        <p:spPr/>
        <p:txBody>
          <a:bodyPr>
            <a:normAutofit fontScale="92500" lnSpcReduction="10000"/>
          </a:bodyPr>
          <a:lstStyle/>
          <a:p>
            <a:r>
              <a:rPr lang="en-US" sz="2400" dirty="0" smtClean="0"/>
              <a:t>Imagine an application that interacts with objects of a certain class.</a:t>
            </a:r>
          </a:p>
          <a:p>
            <a:r>
              <a:rPr lang="en-US" sz="2400" dirty="0" smtClean="0"/>
              <a:t>Ordinarily the application’s calls to the class member functions are not a problem.  However, the application makes a mistake, causing the member function to notify the application that an error has occurred.</a:t>
            </a:r>
          </a:p>
          <a:p>
            <a:r>
              <a:rPr lang="en-US" sz="2400" dirty="0" smtClean="0"/>
              <a:t>With exception, this is called </a:t>
            </a:r>
            <a:r>
              <a:rPr lang="en-US" sz="2400" b="1" dirty="0" smtClean="0"/>
              <a:t>throwing </a:t>
            </a:r>
            <a:r>
              <a:rPr lang="en-US" sz="2400" dirty="0" smtClean="0"/>
              <a:t>an exception.</a:t>
            </a:r>
          </a:p>
          <a:p>
            <a:r>
              <a:rPr lang="en-US" sz="2400" dirty="0" smtClean="0"/>
              <a:t>In the application, a section of code to handle the error, this is called an </a:t>
            </a:r>
            <a:r>
              <a:rPr lang="en-US" sz="2400" b="1" dirty="0" smtClean="0"/>
              <a:t>exception handler</a:t>
            </a:r>
            <a:r>
              <a:rPr lang="en-US" sz="2400" dirty="0" smtClean="0"/>
              <a:t> or </a:t>
            </a:r>
            <a:r>
              <a:rPr lang="en-US" sz="2400" b="1" dirty="0" smtClean="0"/>
              <a:t>catch block.</a:t>
            </a:r>
          </a:p>
          <a:p>
            <a:r>
              <a:rPr lang="en-US" sz="2400" dirty="0" smtClean="0"/>
              <a:t>Any code in the application</a:t>
            </a:r>
            <a:r>
              <a:rPr lang="en-US" sz="2400" b="1" dirty="0" smtClean="0"/>
              <a:t> </a:t>
            </a:r>
            <a:r>
              <a:rPr lang="en-US" sz="2400" dirty="0" smtClean="0"/>
              <a:t>that uses objects of the class is enclosed in a </a:t>
            </a:r>
            <a:r>
              <a:rPr lang="en-US" sz="2400" b="1" dirty="0" smtClean="0"/>
              <a:t>try block.  </a:t>
            </a:r>
            <a:endParaRPr lang="en-US" sz="2400" dirty="0" smtClean="0"/>
          </a:p>
          <a:p>
            <a:r>
              <a:rPr lang="en-US" sz="2400" dirty="0" smtClean="0"/>
              <a:t>Errors generated in the try block will be caught in the catch block.</a:t>
            </a:r>
          </a:p>
          <a:p>
            <a:r>
              <a:rPr lang="en-US" sz="2400" dirty="0" smtClean="0"/>
              <a:t>Code that does not interact with the class will not be in the try block.</a:t>
            </a:r>
          </a:p>
        </p:txBody>
      </p:sp>
    </p:spTree>
    <p:extLst>
      <p:ext uri="{BB962C8B-B14F-4D97-AF65-F5344CB8AC3E}">
        <p14:creationId xmlns:p14="http://schemas.microsoft.com/office/powerpoint/2010/main" val="25680373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Exception Diagram</a:t>
            </a:r>
            <a:endParaRPr lang="en-US" dirty="0"/>
          </a:p>
        </p:txBody>
      </p:sp>
      <p:pic>
        <p:nvPicPr>
          <p:cNvPr id="6" name="Content Placeholder 5" descr="diagram.jpg"/>
          <p:cNvPicPr>
            <a:picLocks noGrp="1" noChangeAspect="1"/>
          </p:cNvPicPr>
          <p:nvPr>
            <p:ph idx="1"/>
          </p:nvPr>
        </p:nvPicPr>
        <p:blipFill>
          <a:blip r:embed="rId2">
            <a:extLst>
              <a:ext uri="{28A0092B-C50C-407E-A947-70E740481C1C}">
                <a14:useLocalDpi xmlns:a14="http://schemas.microsoft.com/office/drawing/2010/main" val="0"/>
              </a:ext>
            </a:extLst>
          </a:blip>
          <a:srcRect t="-6485" b="-6485"/>
          <a:stretch>
            <a:fillRect/>
          </a:stretch>
        </p:blipFill>
        <p:spPr>
          <a:xfrm>
            <a:off x="2467030" y="1580597"/>
            <a:ext cx="4650808" cy="4513374"/>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extLst>
      <p:ext uri="{BB962C8B-B14F-4D97-AF65-F5344CB8AC3E}">
        <p14:creationId xmlns:p14="http://schemas.microsoft.com/office/powerpoint/2010/main" val="3609589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Example to Illustrate Exceptions</a:t>
            </a:r>
            <a:endParaRPr lang="en-US" dirty="0"/>
          </a:p>
        </p:txBody>
      </p:sp>
      <p:sp>
        <p:nvSpPr>
          <p:cNvPr id="5" name="Content Placeholder 4"/>
          <p:cNvSpPr>
            <a:spLocks noGrp="1"/>
          </p:cNvSpPr>
          <p:nvPr>
            <p:ph sz="half" idx="1"/>
          </p:nvPr>
        </p:nvSpPr>
        <p:spPr/>
        <p:txBody>
          <a:bodyPr>
            <a:normAutofit fontScale="92500" lnSpcReduction="20000"/>
          </a:bodyPr>
          <a:lstStyle/>
          <a:p>
            <a:r>
              <a:rPr lang="en-US" sz="1600" dirty="0" smtClean="0"/>
              <a:t>#include &lt;</a:t>
            </a:r>
            <a:r>
              <a:rPr lang="en-US" sz="1600" dirty="0" err="1" smtClean="0"/>
              <a:t>iostream</a:t>
            </a:r>
            <a:r>
              <a:rPr lang="en-US" sz="1600" dirty="0" smtClean="0"/>
              <a:t>&gt;</a:t>
            </a:r>
          </a:p>
          <a:p>
            <a:r>
              <a:rPr lang="en-US" sz="1600" dirty="0" smtClean="0"/>
              <a:t>using namespace </a:t>
            </a:r>
            <a:r>
              <a:rPr lang="en-US" sz="1600" dirty="0" err="1" smtClean="0"/>
              <a:t>std</a:t>
            </a:r>
            <a:r>
              <a:rPr lang="en-US" sz="1600" dirty="0" smtClean="0"/>
              <a:t>;</a:t>
            </a:r>
          </a:p>
          <a:p>
            <a:r>
              <a:rPr lang="en-US" sz="1600" dirty="0" err="1" smtClean="0"/>
              <a:t>const</a:t>
            </a:r>
            <a:r>
              <a:rPr lang="en-US" sz="1600" dirty="0" smtClean="0"/>
              <a:t> </a:t>
            </a:r>
            <a:r>
              <a:rPr lang="en-US" sz="1600" dirty="0" err="1" smtClean="0"/>
              <a:t>int</a:t>
            </a:r>
            <a:r>
              <a:rPr lang="en-US" sz="1600" dirty="0" smtClean="0"/>
              <a:t> MAX=3;  //stack hold 3 </a:t>
            </a:r>
            <a:r>
              <a:rPr lang="en-US" sz="1600" dirty="0" err="1" smtClean="0"/>
              <a:t>ints</a:t>
            </a:r>
            <a:endParaRPr lang="en-US" sz="1600" dirty="0" smtClean="0"/>
          </a:p>
          <a:p>
            <a:r>
              <a:rPr lang="en-US" sz="1600" dirty="0" smtClean="0"/>
              <a:t>class Stack</a:t>
            </a:r>
          </a:p>
          <a:p>
            <a:r>
              <a:rPr lang="en-US" sz="1600" dirty="0" smtClean="0"/>
              <a:t>{ private:  </a:t>
            </a:r>
            <a:r>
              <a:rPr lang="en-US" sz="1600" dirty="0" err="1" smtClean="0"/>
              <a:t>int</a:t>
            </a:r>
            <a:r>
              <a:rPr lang="en-US" sz="1600" dirty="0" smtClean="0"/>
              <a:t> </a:t>
            </a:r>
            <a:r>
              <a:rPr lang="en-US" sz="1600" dirty="0" err="1" smtClean="0"/>
              <a:t>st</a:t>
            </a:r>
            <a:r>
              <a:rPr lang="en-US" sz="1600" dirty="0" smtClean="0"/>
              <a:t>[MAX];   </a:t>
            </a:r>
            <a:r>
              <a:rPr lang="en-US" sz="1600" dirty="0" err="1" smtClean="0"/>
              <a:t>int</a:t>
            </a:r>
            <a:r>
              <a:rPr lang="en-US" sz="1600" dirty="0" smtClean="0"/>
              <a:t> top;</a:t>
            </a:r>
          </a:p>
          <a:p>
            <a:r>
              <a:rPr lang="en-US" sz="1600" dirty="0"/>
              <a:t> </a:t>
            </a:r>
            <a:r>
              <a:rPr lang="en-US" sz="1600" dirty="0" smtClean="0"/>
              <a:t> public: </a:t>
            </a:r>
          </a:p>
          <a:p>
            <a:r>
              <a:rPr lang="en-US" sz="1600" dirty="0"/>
              <a:t> </a:t>
            </a:r>
            <a:r>
              <a:rPr lang="en-US" sz="1600" dirty="0" smtClean="0"/>
              <a:t>    class Range{ } };	//note empty</a:t>
            </a:r>
          </a:p>
          <a:p>
            <a:r>
              <a:rPr lang="en-US" sz="1600" dirty="0"/>
              <a:t> </a:t>
            </a:r>
            <a:r>
              <a:rPr lang="en-US" sz="1600" dirty="0" smtClean="0"/>
              <a:t>    Stack() {top = -1;}</a:t>
            </a:r>
          </a:p>
          <a:p>
            <a:r>
              <a:rPr lang="en-US" sz="1600" dirty="0"/>
              <a:t> </a:t>
            </a:r>
            <a:r>
              <a:rPr lang="en-US" sz="1600" dirty="0" smtClean="0"/>
              <a:t>    void push(</a:t>
            </a:r>
            <a:r>
              <a:rPr lang="en-US" sz="1600" dirty="0" err="1" smtClean="0"/>
              <a:t>int</a:t>
            </a:r>
            <a:r>
              <a:rPr lang="en-US" sz="1600" dirty="0" smtClean="0"/>
              <a:t> a)</a:t>
            </a:r>
          </a:p>
          <a:p>
            <a:r>
              <a:rPr lang="en-US" sz="1600" dirty="0"/>
              <a:t> </a:t>
            </a:r>
            <a:r>
              <a:rPr lang="en-US" sz="1600" dirty="0" smtClean="0"/>
              <a:t>    { if(top&gt;=MAX-1)</a:t>
            </a:r>
          </a:p>
          <a:p>
            <a:r>
              <a:rPr lang="en-US" sz="1600" dirty="0"/>
              <a:t> </a:t>
            </a:r>
            <a:r>
              <a:rPr lang="en-US" sz="1600" dirty="0" smtClean="0"/>
              <a:t>       </a:t>
            </a:r>
            <a:r>
              <a:rPr lang="en-US" sz="1600" dirty="0"/>
              <a:t> </a:t>
            </a:r>
            <a:r>
              <a:rPr lang="en-US" sz="1600" dirty="0" smtClean="0"/>
              <a:t>  throw Range();   //throw exception</a:t>
            </a:r>
          </a:p>
          <a:p>
            <a:r>
              <a:rPr lang="en-US" sz="1600" dirty="0"/>
              <a:t> </a:t>
            </a:r>
            <a:r>
              <a:rPr lang="en-US" sz="1600" dirty="0" smtClean="0"/>
              <a:t>      </a:t>
            </a:r>
            <a:r>
              <a:rPr lang="en-US" sz="1600" dirty="0"/>
              <a:t> </a:t>
            </a:r>
            <a:r>
              <a:rPr lang="en-US" sz="1600" dirty="0" err="1" smtClean="0"/>
              <a:t>st</a:t>
            </a:r>
            <a:r>
              <a:rPr lang="en-US" sz="1600" dirty="0" smtClean="0"/>
              <a:t>[++top]=a;</a:t>
            </a:r>
          </a:p>
          <a:p>
            <a:r>
              <a:rPr lang="en-US" sz="1600" dirty="0"/>
              <a:t> </a:t>
            </a:r>
            <a:r>
              <a:rPr lang="en-US" sz="1600" dirty="0" smtClean="0"/>
              <a:t>    }</a:t>
            </a:r>
          </a:p>
          <a:p>
            <a:r>
              <a:rPr lang="en-US" sz="1600" dirty="0" err="1" smtClean="0"/>
              <a:t>int</a:t>
            </a:r>
            <a:r>
              <a:rPr lang="en-US" sz="1600" dirty="0" smtClean="0"/>
              <a:t> pop()</a:t>
            </a:r>
          </a:p>
          <a:p>
            <a:r>
              <a:rPr lang="en-US" sz="1600" dirty="0" smtClean="0"/>
              <a:t>{  if(top&lt;0) throw Range();</a:t>
            </a:r>
          </a:p>
          <a:p>
            <a:r>
              <a:rPr lang="en-US" sz="1600" dirty="0"/>
              <a:t> </a:t>
            </a:r>
            <a:r>
              <a:rPr lang="en-US" sz="1600" dirty="0" smtClean="0"/>
              <a:t>   return </a:t>
            </a:r>
            <a:r>
              <a:rPr lang="en-US" sz="1600" dirty="0" err="1" smtClean="0"/>
              <a:t>st</a:t>
            </a:r>
            <a:r>
              <a:rPr lang="en-US" sz="1600" dirty="0" smtClean="0"/>
              <a:t>[top--];                 }</a:t>
            </a:r>
          </a:p>
          <a:p>
            <a:r>
              <a:rPr lang="en-US" sz="1600" dirty="0" smtClean="0"/>
              <a:t>};</a:t>
            </a:r>
          </a:p>
          <a:p>
            <a:endParaRPr lang="en-US" sz="1800" dirty="0" smtClean="0"/>
          </a:p>
          <a:p>
            <a:endParaRPr lang="en-US" sz="1800" dirty="0" smtClean="0"/>
          </a:p>
        </p:txBody>
      </p:sp>
      <p:sp>
        <p:nvSpPr>
          <p:cNvPr id="6" name="Content Placeholder 5"/>
          <p:cNvSpPr>
            <a:spLocks noGrp="1"/>
          </p:cNvSpPr>
          <p:nvPr>
            <p:ph sz="half" idx="2"/>
          </p:nvPr>
        </p:nvSpPr>
        <p:spPr/>
        <p:txBody>
          <a:bodyPr>
            <a:normAutofit fontScale="92500" lnSpcReduction="20000"/>
          </a:bodyPr>
          <a:lstStyle/>
          <a:p>
            <a:r>
              <a:rPr lang="en-US" sz="1600" dirty="0" err="1" smtClean="0"/>
              <a:t>int</a:t>
            </a:r>
            <a:r>
              <a:rPr lang="en-US" sz="1600" dirty="0" smtClean="0"/>
              <a:t> main()</a:t>
            </a:r>
          </a:p>
          <a:p>
            <a:r>
              <a:rPr lang="en-US" sz="1600" dirty="0" smtClean="0"/>
              <a:t>{</a:t>
            </a:r>
          </a:p>
          <a:p>
            <a:r>
              <a:rPr lang="en-US" sz="1600" dirty="0"/>
              <a:t> </a:t>
            </a:r>
            <a:r>
              <a:rPr lang="en-US" sz="1600" dirty="0" smtClean="0"/>
              <a:t>    Stack s;</a:t>
            </a:r>
          </a:p>
          <a:p>
            <a:r>
              <a:rPr lang="en-US" sz="1600" dirty="0"/>
              <a:t> </a:t>
            </a:r>
            <a:r>
              <a:rPr lang="en-US" sz="1600" dirty="0" smtClean="0"/>
              <a:t>    try{</a:t>
            </a:r>
          </a:p>
          <a:p>
            <a:r>
              <a:rPr lang="en-US" sz="1600" dirty="0"/>
              <a:t> </a:t>
            </a:r>
            <a:r>
              <a:rPr lang="en-US" sz="1600" dirty="0" smtClean="0"/>
              <a:t>    </a:t>
            </a:r>
            <a:r>
              <a:rPr lang="en-US" sz="1600" dirty="0" err="1" smtClean="0"/>
              <a:t>s.push</a:t>
            </a:r>
            <a:r>
              <a:rPr lang="en-US" sz="1600" dirty="0" smtClean="0"/>
              <a:t>(56);</a:t>
            </a:r>
          </a:p>
          <a:p>
            <a:r>
              <a:rPr lang="en-US" sz="1600" dirty="0"/>
              <a:t> </a:t>
            </a:r>
            <a:r>
              <a:rPr lang="en-US" sz="1600" dirty="0" smtClean="0"/>
              <a:t>    </a:t>
            </a:r>
            <a:r>
              <a:rPr lang="en-US" sz="1600" dirty="0" err="1" smtClean="0"/>
              <a:t>s.push</a:t>
            </a:r>
            <a:r>
              <a:rPr lang="en-US" sz="1600" dirty="0" smtClean="0"/>
              <a:t>(29);</a:t>
            </a:r>
          </a:p>
          <a:p>
            <a:r>
              <a:rPr lang="en-US" sz="1600" dirty="0"/>
              <a:t> </a:t>
            </a:r>
            <a:r>
              <a:rPr lang="en-US" sz="1600" dirty="0" smtClean="0"/>
              <a:t>    </a:t>
            </a:r>
            <a:r>
              <a:rPr lang="en-US" sz="1600" dirty="0" err="1" smtClean="0"/>
              <a:t>s.push</a:t>
            </a:r>
            <a:r>
              <a:rPr lang="en-US" sz="1600" dirty="0" smtClean="0"/>
              <a:t>(21);</a:t>
            </a:r>
          </a:p>
          <a:p>
            <a:r>
              <a:rPr lang="en-US" sz="1600" dirty="0" smtClean="0"/>
              <a:t>// </a:t>
            </a:r>
            <a:r>
              <a:rPr lang="en-US" sz="1600" dirty="0" err="1" smtClean="0"/>
              <a:t>s.push</a:t>
            </a:r>
            <a:r>
              <a:rPr lang="en-US" sz="1600" dirty="0" smtClean="0"/>
              <a:t>(65);	stack full</a:t>
            </a:r>
          </a:p>
          <a:p>
            <a:r>
              <a:rPr lang="en-US" sz="1600" dirty="0" err="1" smtClean="0"/>
              <a:t>cout</a:t>
            </a:r>
            <a:r>
              <a:rPr lang="en-US" sz="1600" dirty="0" smtClean="0"/>
              <a:t>&lt;&lt;</a:t>
            </a:r>
            <a:r>
              <a:rPr lang="en-US" sz="1600" dirty="0" err="1" smtClean="0"/>
              <a:t>s.pop</a:t>
            </a:r>
            <a:r>
              <a:rPr lang="en-US" sz="1600" dirty="0" smtClean="0"/>
              <a:t>()&lt;&lt;</a:t>
            </a:r>
            <a:r>
              <a:rPr lang="en-US" sz="1600" dirty="0" err="1" smtClean="0"/>
              <a:t>endl</a:t>
            </a:r>
            <a:r>
              <a:rPr lang="en-US" sz="1600" dirty="0" smtClean="0"/>
              <a:t>;</a:t>
            </a:r>
          </a:p>
          <a:p>
            <a:r>
              <a:rPr lang="en-US" sz="1600" dirty="0" err="1" smtClean="0"/>
              <a:t>cout</a:t>
            </a:r>
            <a:r>
              <a:rPr lang="en-US" sz="1600" dirty="0" smtClean="0"/>
              <a:t>&lt;&lt;</a:t>
            </a:r>
            <a:r>
              <a:rPr lang="en-US" sz="1600" dirty="0" err="1" smtClean="0"/>
              <a:t>s.pop</a:t>
            </a:r>
            <a:r>
              <a:rPr lang="en-US" sz="1600" dirty="0" smtClean="0"/>
              <a:t>()&lt;&lt;</a:t>
            </a:r>
            <a:r>
              <a:rPr lang="en-US" sz="1600" dirty="0" err="1" smtClean="0"/>
              <a:t>endl</a:t>
            </a:r>
            <a:r>
              <a:rPr lang="en-US" sz="1600" dirty="0" smtClean="0"/>
              <a:t>;</a:t>
            </a:r>
          </a:p>
          <a:p>
            <a:r>
              <a:rPr lang="en-US" sz="1600" dirty="0" err="1" smtClean="0"/>
              <a:t>cout</a:t>
            </a:r>
            <a:r>
              <a:rPr lang="en-US" sz="1600" dirty="0" smtClean="0"/>
              <a:t>&lt;&lt;</a:t>
            </a:r>
            <a:r>
              <a:rPr lang="en-US" sz="1600" dirty="0" err="1" smtClean="0"/>
              <a:t>s.pop</a:t>
            </a:r>
            <a:r>
              <a:rPr lang="en-US" sz="1600" dirty="0" smtClean="0"/>
              <a:t>()&lt;&lt;</a:t>
            </a:r>
            <a:r>
              <a:rPr lang="en-US" sz="1600" dirty="0" err="1" smtClean="0"/>
              <a:t>endl</a:t>
            </a:r>
            <a:r>
              <a:rPr lang="en-US" sz="1600" dirty="0" smtClean="0"/>
              <a:t>;</a:t>
            </a:r>
          </a:p>
          <a:p>
            <a:r>
              <a:rPr lang="en-US" sz="1600" dirty="0" err="1" smtClean="0"/>
              <a:t>cout</a:t>
            </a:r>
            <a:r>
              <a:rPr lang="en-US" sz="1600" dirty="0" smtClean="0"/>
              <a:t>&lt;&lt;</a:t>
            </a:r>
            <a:r>
              <a:rPr lang="en-US" sz="1600" dirty="0" err="1" smtClean="0"/>
              <a:t>s.pop</a:t>
            </a:r>
            <a:r>
              <a:rPr lang="en-US" sz="1600" dirty="0" smtClean="0"/>
              <a:t>()&lt;&lt;</a:t>
            </a:r>
            <a:r>
              <a:rPr lang="en-US" sz="1600" dirty="0" err="1" smtClean="0"/>
              <a:t>endl</a:t>
            </a:r>
            <a:r>
              <a:rPr lang="en-US" sz="1600" dirty="0" smtClean="0"/>
              <a:t>;	//stack empty</a:t>
            </a:r>
          </a:p>
          <a:p>
            <a:r>
              <a:rPr lang="en-US" sz="1600" dirty="0" smtClean="0"/>
              <a:t>}</a:t>
            </a:r>
          </a:p>
          <a:p>
            <a:r>
              <a:rPr lang="en-US" sz="1600" dirty="0" smtClean="0"/>
              <a:t>Catch(Stack::Range)</a:t>
            </a:r>
          </a:p>
          <a:p>
            <a:r>
              <a:rPr lang="en-US" sz="1600" dirty="0" smtClean="0"/>
              <a:t>{</a:t>
            </a:r>
            <a:r>
              <a:rPr lang="en-US" sz="1600" dirty="0" err="1" smtClean="0"/>
              <a:t>cout</a:t>
            </a:r>
            <a:r>
              <a:rPr lang="en-US" sz="1600" dirty="0" smtClean="0"/>
              <a:t>&lt;&lt;“Stack Empty or Full”&lt;&lt;</a:t>
            </a:r>
            <a:r>
              <a:rPr lang="en-US" sz="1600" dirty="0" err="1" smtClean="0"/>
              <a:t>endl</a:t>
            </a:r>
            <a:r>
              <a:rPr lang="en-US" sz="1600" dirty="0" smtClean="0"/>
              <a:t>;}</a:t>
            </a:r>
          </a:p>
          <a:p>
            <a:r>
              <a:rPr lang="en-US" sz="1600" dirty="0" err="1" smtClean="0"/>
              <a:t>cout</a:t>
            </a:r>
            <a:r>
              <a:rPr lang="en-US" sz="1600" dirty="0" smtClean="0"/>
              <a:t>&lt;&lt;“Here after catch or normal exit”&lt;&lt;</a:t>
            </a:r>
            <a:r>
              <a:rPr lang="en-US" sz="1600" dirty="0" err="1" smtClean="0"/>
              <a:t>endl</a:t>
            </a:r>
            <a:r>
              <a:rPr lang="en-US" sz="1600" dirty="0" smtClean="0"/>
              <a:t>;</a:t>
            </a:r>
          </a:p>
          <a:p>
            <a:r>
              <a:rPr lang="en-US" sz="1600" dirty="0" smtClean="0"/>
              <a:t>Return 0;</a:t>
            </a:r>
          </a:p>
          <a:p>
            <a:r>
              <a:rPr lang="en-US" sz="1600" dirty="0"/>
              <a:t>}</a:t>
            </a:r>
            <a:endParaRPr lang="en-US" sz="1600" dirty="0" smtClean="0"/>
          </a:p>
        </p:txBody>
      </p:sp>
    </p:spTree>
    <p:extLst>
      <p:ext uri="{BB962C8B-B14F-4D97-AF65-F5344CB8AC3E}">
        <p14:creationId xmlns:p14="http://schemas.microsoft.com/office/powerpoint/2010/main" val="32618671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dirty="0" smtClean="0"/>
              <a:t>Specifying the Exception Class</a:t>
            </a:r>
            <a:endParaRPr lang="en-US" dirty="0"/>
          </a:p>
        </p:txBody>
      </p:sp>
      <p:sp>
        <p:nvSpPr>
          <p:cNvPr id="6" name="Content Placeholder 5"/>
          <p:cNvSpPr>
            <a:spLocks noGrp="1"/>
          </p:cNvSpPr>
          <p:nvPr>
            <p:ph idx="1"/>
          </p:nvPr>
        </p:nvSpPr>
        <p:spPr/>
        <p:txBody>
          <a:bodyPr/>
          <a:lstStyle/>
          <a:p>
            <a:r>
              <a:rPr lang="en-US" dirty="0" smtClean="0"/>
              <a:t>The program first specifies an exception class within the Stack class:</a:t>
            </a:r>
          </a:p>
          <a:p>
            <a:r>
              <a:rPr lang="en-US" dirty="0" smtClean="0"/>
              <a:t>class Range( ){};</a:t>
            </a:r>
          </a:p>
          <a:p>
            <a:r>
              <a:rPr lang="en-US" dirty="0" smtClean="0"/>
              <a:t>The body of the class has no data and no member functions.  The class body is not necessarily always empty.</a:t>
            </a:r>
          </a:p>
          <a:p>
            <a:r>
              <a:rPr lang="en-US" dirty="0" smtClean="0"/>
              <a:t>The class name Range will be used to connect a </a:t>
            </a:r>
            <a:r>
              <a:rPr lang="en-US" b="1" dirty="0" smtClean="0"/>
              <a:t>throw </a:t>
            </a:r>
            <a:r>
              <a:rPr lang="en-US" dirty="0" smtClean="0"/>
              <a:t>statement with a </a:t>
            </a:r>
            <a:r>
              <a:rPr lang="en-US" b="1" dirty="0" smtClean="0"/>
              <a:t>catch </a:t>
            </a:r>
            <a:r>
              <a:rPr lang="en-US" dirty="0" smtClean="0"/>
              <a:t>block</a:t>
            </a:r>
            <a:endParaRPr lang="en-US" dirty="0"/>
          </a:p>
        </p:txBody>
      </p:sp>
    </p:spTree>
    <p:extLst>
      <p:ext uri="{BB962C8B-B14F-4D97-AF65-F5344CB8AC3E}">
        <p14:creationId xmlns:p14="http://schemas.microsoft.com/office/powerpoint/2010/main" val="10347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Throwing an Exception</a:t>
            </a:r>
            <a:endParaRPr lang="en-US" dirty="0"/>
          </a:p>
        </p:txBody>
      </p:sp>
      <p:sp>
        <p:nvSpPr>
          <p:cNvPr id="3" name="Content Placeholder 2"/>
          <p:cNvSpPr>
            <a:spLocks noGrp="1"/>
          </p:cNvSpPr>
          <p:nvPr>
            <p:ph idx="1"/>
          </p:nvPr>
        </p:nvSpPr>
        <p:spPr/>
        <p:txBody>
          <a:bodyPr>
            <a:noAutofit/>
          </a:bodyPr>
          <a:lstStyle/>
          <a:p>
            <a:r>
              <a:rPr lang="en-US" sz="2400" dirty="0" smtClean="0"/>
              <a:t>The previous class will throw an exception if the Stack class tries to pop a value when the stack is empty or push a value when the stack is full.</a:t>
            </a:r>
          </a:p>
          <a:p>
            <a:r>
              <a:rPr lang="en-US" sz="2400" dirty="0" smtClean="0"/>
              <a:t>The member functions check for these exceptions using if statements.</a:t>
            </a:r>
          </a:p>
          <a:p>
            <a:r>
              <a:rPr lang="en-US" sz="2400" dirty="0" smtClean="0"/>
              <a:t>The exception is used in both places with the statement:</a:t>
            </a:r>
          </a:p>
          <a:p>
            <a:r>
              <a:rPr lang="en-US" sz="2400" b="1" dirty="0" smtClean="0"/>
              <a:t>throw Range();</a:t>
            </a:r>
          </a:p>
          <a:p>
            <a:r>
              <a:rPr lang="en-US" sz="2400" dirty="0" smtClean="0"/>
              <a:t>The Range() part of this statement invokes the implicit constructor for the Range class, which creates an object of this class.  </a:t>
            </a:r>
          </a:p>
          <a:p>
            <a:r>
              <a:rPr lang="en-US" sz="2400" dirty="0" smtClean="0"/>
              <a:t>The </a:t>
            </a:r>
            <a:r>
              <a:rPr lang="en-US" sz="2400" b="1" dirty="0" smtClean="0"/>
              <a:t>throw </a:t>
            </a:r>
            <a:r>
              <a:rPr lang="en-US" sz="2400" dirty="0" smtClean="0"/>
              <a:t>part of the statement transfers control to the exception handler.</a:t>
            </a:r>
            <a:endParaRPr lang="en-US" sz="2400" dirty="0"/>
          </a:p>
        </p:txBody>
      </p:sp>
    </p:spTree>
    <p:extLst>
      <p:ext uri="{BB962C8B-B14F-4D97-AF65-F5344CB8AC3E}">
        <p14:creationId xmlns:p14="http://schemas.microsoft.com/office/powerpoint/2010/main" val="14142867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try block</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All the statements in main90 that might cause this exception are preceded by the </a:t>
            </a:r>
            <a:r>
              <a:rPr lang="en-US" b="1" dirty="0" smtClean="0"/>
              <a:t>try </a:t>
            </a:r>
            <a:r>
              <a:rPr lang="en-US" dirty="0" smtClean="0"/>
              <a:t>keyword.</a:t>
            </a:r>
          </a:p>
          <a:p>
            <a:r>
              <a:rPr lang="en-US" dirty="0" smtClean="0"/>
              <a:t>These are the statements that manipulate the stack object.</a:t>
            </a:r>
          </a:p>
          <a:p>
            <a:r>
              <a:rPr lang="en-US" dirty="0" smtClean="0"/>
              <a:t>This code in the try block is part of the application’s normal code.</a:t>
            </a:r>
          </a:p>
          <a:p>
            <a:r>
              <a:rPr lang="en-US" dirty="0" smtClean="0"/>
              <a:t>There can be many try blocks in your program, so you can access Stack objects from different places.</a:t>
            </a:r>
          </a:p>
          <a:p>
            <a:r>
              <a:rPr lang="en-US" dirty="0" smtClean="0"/>
              <a:t>try{</a:t>
            </a:r>
          </a:p>
          <a:p>
            <a:r>
              <a:rPr lang="en-US" dirty="0"/>
              <a:t> </a:t>
            </a:r>
            <a:r>
              <a:rPr lang="en-US" dirty="0" smtClean="0"/>
              <a:t>       //code that operates on objects that might</a:t>
            </a:r>
          </a:p>
          <a:p>
            <a:r>
              <a:rPr lang="en-US" dirty="0"/>
              <a:t> </a:t>
            </a:r>
            <a:r>
              <a:rPr lang="en-US" dirty="0" smtClean="0"/>
              <a:t>      //cause an exception</a:t>
            </a:r>
          </a:p>
          <a:p>
            <a:r>
              <a:rPr lang="en-US" dirty="0"/>
              <a:t> </a:t>
            </a:r>
            <a:r>
              <a:rPr lang="en-US" dirty="0" smtClean="0"/>
              <a:t>    }</a:t>
            </a:r>
          </a:p>
        </p:txBody>
      </p:sp>
    </p:spTree>
    <p:extLst>
      <p:ext uri="{BB962C8B-B14F-4D97-AF65-F5344CB8AC3E}">
        <p14:creationId xmlns:p14="http://schemas.microsoft.com/office/powerpoint/2010/main" val="31059436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Exception Handler (Catch Block)</a:t>
            </a:r>
            <a:endParaRPr lang="en-US" dirty="0"/>
          </a:p>
        </p:txBody>
      </p:sp>
      <p:sp>
        <p:nvSpPr>
          <p:cNvPr id="3" name="Content Placeholder 2"/>
          <p:cNvSpPr>
            <a:spLocks noGrp="1"/>
          </p:cNvSpPr>
          <p:nvPr>
            <p:ph idx="1"/>
          </p:nvPr>
        </p:nvSpPr>
        <p:spPr/>
        <p:txBody>
          <a:bodyPr>
            <a:normAutofit fontScale="77500" lnSpcReduction="20000"/>
          </a:bodyPr>
          <a:lstStyle/>
          <a:p>
            <a:r>
              <a:rPr lang="en-US" dirty="0" smtClean="0"/>
              <a:t>The code that handles the exception is enclosed in braces, preceded by the </a:t>
            </a:r>
            <a:r>
              <a:rPr lang="en-US" b="1" dirty="0" smtClean="0"/>
              <a:t>catch </a:t>
            </a:r>
            <a:r>
              <a:rPr lang="en-US" dirty="0" smtClean="0"/>
              <a:t>keyword, with the exception class name in parentheses. </a:t>
            </a:r>
          </a:p>
          <a:p>
            <a:r>
              <a:rPr lang="en-US" dirty="0" smtClean="0"/>
              <a:t>The exception class name must include the class in which it is located.</a:t>
            </a:r>
          </a:p>
          <a:p>
            <a:r>
              <a:rPr lang="en-US" dirty="0" smtClean="0"/>
              <a:t>catch (Stack::Range)</a:t>
            </a:r>
          </a:p>
          <a:p>
            <a:r>
              <a:rPr lang="en-US" dirty="0" smtClean="0"/>
              <a:t>{//code that handles the exception}</a:t>
            </a:r>
          </a:p>
          <a:p>
            <a:r>
              <a:rPr lang="en-US" dirty="0" smtClean="0"/>
              <a:t>This code is called the </a:t>
            </a:r>
            <a:r>
              <a:rPr lang="en-US" b="1" dirty="0" smtClean="0"/>
              <a:t>exception handler.</a:t>
            </a:r>
            <a:endParaRPr lang="en-US" dirty="0" smtClean="0"/>
          </a:p>
          <a:p>
            <a:r>
              <a:rPr lang="en-US" dirty="0" smtClean="0"/>
              <a:t>The exception handler immediately follows the try block.  </a:t>
            </a:r>
          </a:p>
          <a:p>
            <a:r>
              <a:rPr lang="en-US" dirty="0" smtClean="0"/>
              <a:t>The exception handler may “fall through” to the bottom of the handler or may transfer control elsewhere or </a:t>
            </a:r>
            <a:r>
              <a:rPr lang="en-US" b="1" dirty="0" smtClean="0"/>
              <a:t>most often </a:t>
            </a:r>
            <a:r>
              <a:rPr lang="en-US" dirty="0" smtClean="0"/>
              <a:t>terminate the program.</a:t>
            </a:r>
            <a:endParaRPr lang="en-US" dirty="0"/>
          </a:p>
        </p:txBody>
      </p:sp>
    </p:spTree>
    <p:extLst>
      <p:ext uri="{BB962C8B-B14F-4D97-AF65-F5344CB8AC3E}">
        <p14:creationId xmlns:p14="http://schemas.microsoft.com/office/powerpoint/2010/main" val="19384930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233</TotalTime>
  <Words>1298</Words>
  <Application>Microsoft Macintosh PowerPoint</Application>
  <PresentationFormat>On-screen Show (4:3)</PresentationFormat>
  <Paragraphs>115</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Exceptions</vt:lpstr>
      <vt:lpstr>Why Use Exceptions?</vt:lpstr>
      <vt:lpstr>Exception Syntax</vt:lpstr>
      <vt:lpstr>Exception Diagram</vt:lpstr>
      <vt:lpstr>Example to Illustrate Exceptions</vt:lpstr>
      <vt:lpstr>Specifying the Exception Class</vt:lpstr>
      <vt:lpstr>Throwing an Exception</vt:lpstr>
      <vt:lpstr>The try block</vt:lpstr>
      <vt:lpstr>The Exception Handler (Catch Block)</vt:lpstr>
      <vt:lpstr>Sequence of Events when  an Exception Occurs</vt:lpstr>
      <vt:lpstr>Exceptions with Arguments</vt:lpstr>
      <vt:lpstr>Data in an Exception Class</vt:lpstr>
      <vt:lpstr>Exceptions</vt:lpstr>
    </vt:vector>
  </TitlesOfParts>
  <Company>SBCC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Exceptions</dc:title>
  <dc:creator>Jackie Kuehn</dc:creator>
  <cp:lastModifiedBy>Jackie Kuehn</cp:lastModifiedBy>
  <cp:revision>17</cp:revision>
  <dcterms:created xsi:type="dcterms:W3CDTF">2011-11-27T16:12:09Z</dcterms:created>
  <dcterms:modified xsi:type="dcterms:W3CDTF">2011-11-27T21:44:14Z</dcterms:modified>
</cp:coreProperties>
</file>

<file path=docProps/thumbnail.jpeg>
</file>